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5"/>
  </p:notesMasterIdLst>
  <p:sldIdLst>
    <p:sldId id="256" r:id="rId3"/>
    <p:sldId id="272" r:id="rId4"/>
    <p:sldId id="301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08" r:id="rId35"/>
    <p:sldId id="309" r:id="rId36"/>
    <p:sldId id="310" r:id="rId37"/>
    <p:sldId id="392" r:id="rId38"/>
    <p:sldId id="393" r:id="rId39"/>
    <p:sldId id="302" r:id="rId40"/>
    <p:sldId id="394" r:id="rId41"/>
    <p:sldId id="311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8" r:id="rId50"/>
    <p:sldId id="409" r:id="rId51"/>
    <p:sldId id="402" r:id="rId52"/>
    <p:sldId id="342" r:id="rId53"/>
    <p:sldId id="403" r:id="rId54"/>
    <p:sldId id="404" r:id="rId55"/>
    <p:sldId id="405" r:id="rId56"/>
    <p:sldId id="406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407" r:id="rId66"/>
    <p:sldId id="331" r:id="rId67"/>
    <p:sldId id="332" r:id="rId68"/>
    <p:sldId id="333" r:id="rId69"/>
    <p:sldId id="334" r:id="rId70"/>
    <p:sldId id="335" r:id="rId71"/>
    <p:sldId id="336" r:id="rId72"/>
    <p:sldId id="300" r:id="rId73"/>
    <p:sldId id="362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FFFCC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7" d="100"/>
          <a:sy n="117" d="100"/>
        </p:scale>
        <p:origin x="87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)&#50640;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EDFB4-3E49-4147-B562-D9A93F75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tanh </a:t>
            </a:r>
            <a:r>
              <a:rPr lang="ko-KR" altLang="en-US" dirty="0"/>
              <a:t>함수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3CE640-2029-49FC-8256-3E9BB7EE49E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tanh() </a:t>
            </a:r>
            <a:r>
              <a:rPr lang="ko-KR" altLang="en-US" dirty="0"/>
              <a:t>함수는 </a:t>
            </a:r>
            <a:r>
              <a:rPr lang="ko-KR" altLang="en-US" dirty="0" err="1"/>
              <a:t>넘파이에서</a:t>
            </a:r>
            <a:r>
              <a:rPr lang="ko-KR" altLang="en-US" dirty="0"/>
              <a:t> 제공하고 있다</a:t>
            </a:r>
            <a:r>
              <a:rPr lang="en-US" altLang="ko-KR" dirty="0"/>
              <a:t>. </a:t>
            </a:r>
            <a:r>
              <a:rPr lang="ko-KR" altLang="en-US" dirty="0"/>
              <a:t>따라서 별도의 함수 작성은 필요하지 않다</a:t>
            </a:r>
            <a:r>
              <a:rPr lang="en-US" altLang="ko-KR" dirty="0"/>
              <a:t>. tanh() </a:t>
            </a:r>
            <a:r>
              <a:rPr lang="ko-KR" altLang="en-US" dirty="0"/>
              <a:t>함수는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함수와 아주 비슷하지만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 err="1"/>
              <a:t>까지이다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908AF-30B5-41BA-B9C6-7B27E916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3638550" cy="83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756493-5789-432D-80DF-DA57CE0E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40" y="3848100"/>
            <a:ext cx="4214925" cy="26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84AE5-FF2C-4087-9BC2-1B83F9FA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파이썬으로</a:t>
            </a:r>
            <a:r>
              <a:rPr lang="ko-KR" altLang="en-US" dirty="0"/>
              <a:t> 활성화 함수 구현하기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CB217-EB45-4FAC-AB96-339C3C7A2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step(x):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if x &gt; 0.000001:  return 1	# </a:t>
            </a:r>
            <a:r>
              <a:rPr lang="ko-KR" altLang="en-US" sz="1600" kern="0" dirty="0">
                <a:latin typeface="Trebuchet MS" pitchFamily="34" charset="0"/>
              </a:rPr>
              <a:t>부동 소수점 오차 방지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	</a:t>
            </a:r>
            <a:r>
              <a:rPr lang="en-US" altLang="ko-KR" sz="1600" kern="0" dirty="0">
                <a:latin typeface="Trebuchet MS" pitchFamily="34" charset="0"/>
              </a:rPr>
              <a:t>else	   	  return 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AB8BA-86EC-4B61-89E5-C8BB7C1F9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876731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step(x):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result = x &gt; 0.000001		# True </a:t>
            </a:r>
            <a:r>
              <a:rPr lang="ko-KR" altLang="en-US" sz="1600" kern="0" dirty="0">
                <a:latin typeface="Trebuchet MS" pitchFamily="34" charset="0"/>
              </a:rPr>
              <a:t>또는 </a:t>
            </a:r>
            <a:r>
              <a:rPr lang="en-US" altLang="ko-KR" sz="1600" kern="0" dirty="0">
                <a:latin typeface="Trebuchet MS" pitchFamily="34" charset="0"/>
              </a:rPr>
              <a:t>False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</a:t>
            </a:r>
            <a:r>
              <a:rPr lang="en-US" altLang="ko-KR" sz="1600" kern="0" dirty="0" err="1">
                <a:latin typeface="Trebuchet MS" pitchFamily="34" charset="0"/>
              </a:rPr>
              <a:t>result.astype</a:t>
            </a:r>
            <a:r>
              <a:rPr lang="en-US" altLang="ko-KR" sz="1600" kern="0" dirty="0">
                <a:latin typeface="Trebuchet MS" pitchFamily="34" charset="0"/>
              </a:rPr>
              <a:t>(np.int)	# </a:t>
            </a:r>
            <a:r>
              <a:rPr lang="ko-KR" altLang="en-US" sz="1600" kern="0" dirty="0">
                <a:latin typeface="Trebuchet MS" pitchFamily="34" charset="0"/>
              </a:rPr>
              <a:t>정수로 반환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F3A44358-AC56-4B15-9215-CB7C9A3BF558}"/>
              </a:ext>
            </a:extLst>
          </p:cNvPr>
          <p:cNvSpPr/>
          <p:nvPr/>
        </p:nvSpPr>
        <p:spPr>
          <a:xfrm>
            <a:off x="3779912" y="2780928"/>
            <a:ext cx="936104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FF05E-649B-4877-A313-12AF0387D51C}"/>
              </a:ext>
            </a:extLst>
          </p:cNvPr>
          <p:cNvSpPr txBox="1"/>
          <p:nvPr/>
        </p:nvSpPr>
        <p:spPr>
          <a:xfrm>
            <a:off x="4932040" y="2981269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배열을 받기 위하여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85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02EF9-D818-4F11-9310-C99CBC47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그리기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A6678-F65F-4EC5-B3A1-B5F50A9DF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step(x)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1025" name="_x405817408">
            <a:extLst>
              <a:ext uri="{FF2B5EF4-FFF2-40B4-BE49-F238E27FC236}">
                <a16:creationId xmlns:a16="http://schemas.microsoft.com/office/drawing/2014/main" id="{245AAACA-2A0C-4660-97CF-8E2717B3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176464" cy="27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2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25202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sigmoid(x):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1.0 / (1.0 + </a:t>
            </a:r>
            <a:r>
              <a:rPr lang="en-US" altLang="ko-KR" sz="1600" kern="0" dirty="0" err="1">
                <a:latin typeface="Trebuchet MS" pitchFamily="34" charset="0"/>
              </a:rPr>
              <a:t>np.exp</a:t>
            </a:r>
            <a:r>
              <a:rPr lang="en-US" altLang="ko-KR" sz="1600" kern="0" dirty="0">
                <a:latin typeface="Trebuchet MS" pitchFamily="34" charset="0"/>
              </a:rPr>
              <a:t>(-x))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sigmoid(x)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21C264-294F-4013-A1B8-82F79E44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57" y="4262931"/>
            <a:ext cx="3824511" cy="25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tanh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0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np.linspace</a:t>
            </a:r>
            <a:r>
              <a:rPr lang="en-US" altLang="ko-KR" sz="1600" kern="0" dirty="0">
                <a:latin typeface="Trebuchet MS" pitchFamily="34" charset="0"/>
              </a:rPr>
              <a:t>(-</a:t>
            </a:r>
            <a:r>
              <a:rPr lang="en-US" altLang="ko-KR" sz="1600" kern="0" dirty="0" err="1">
                <a:latin typeface="Trebuchet MS" pitchFamily="34" charset="0"/>
              </a:rPr>
              <a:t>np.pi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np.pi</a:t>
            </a:r>
            <a:r>
              <a:rPr lang="en-US" altLang="ko-KR" sz="1600" kern="0" dirty="0">
                <a:latin typeface="Trebuchet MS" pitchFamily="34" charset="0"/>
              </a:rPr>
              <a:t>, 60)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np.tanh</a:t>
            </a:r>
            <a:r>
              <a:rPr lang="en-US" altLang="ko-KR" sz="1600" kern="0" dirty="0">
                <a:latin typeface="Trebuchet MS" pitchFamily="34" charset="0"/>
              </a:rPr>
              <a:t>(x)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91517D-01A0-4548-AB7F-079B5B72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717032"/>
            <a:ext cx="4295141" cy="27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B6FD-7607-4CD1-97F0-81510E39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E1D76-20DF-4C33-AD83-B2BE8FDED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r>
              <a:rPr lang="en-US" altLang="ko-KR" sz="1600" kern="0" dirty="0">
                <a:latin typeface="Trebuchet MS" pitchFamily="34" charset="0"/>
              </a:rPr>
              <a:t>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</a:t>
            </a:r>
            <a:r>
              <a:rPr lang="en-US" altLang="ko-KR" sz="1600" kern="0" dirty="0" err="1">
                <a:latin typeface="Trebuchet MS" pitchFamily="34" charset="0"/>
              </a:rPr>
              <a:t>np.maximum</a:t>
            </a:r>
            <a:r>
              <a:rPr lang="en-US" altLang="ko-KR" sz="1600" kern="0" dirty="0">
                <a:latin typeface="Trebuchet MS" pitchFamily="34" charset="0"/>
              </a:rPr>
              <a:t>(x, 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np.arange</a:t>
            </a:r>
            <a:r>
              <a:rPr lang="en-US" altLang="ko-KR" sz="1600" kern="0" dirty="0">
                <a:latin typeface="Trebuchet MS" pitchFamily="34" charset="0"/>
              </a:rPr>
              <a:t>(-10.0, 10.0, 0.1)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(x, y)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3DF69-81E9-4B51-9DA3-A6D12C28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077072"/>
            <a:ext cx="4015043" cy="27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A628E-8B31-4708-B3E5-1E734D50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MLP</a:t>
            </a:r>
            <a:r>
              <a:rPr lang="ko-KR" altLang="en-US" dirty="0"/>
              <a:t>의 순방향 패스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A1F07-5350-49D4-BAAF-5EBF0F638F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순방향 </a:t>
            </a:r>
            <a:r>
              <a:rPr lang="ko-KR" altLang="en-US" dirty="0" err="1"/>
              <a:t>패스란</a:t>
            </a:r>
            <a:r>
              <a:rPr lang="ko-KR" altLang="en-US" dirty="0"/>
              <a:t> 입력 신호가 </a:t>
            </a:r>
            <a:r>
              <a:rPr lang="ko-KR" altLang="en-US" dirty="0" err="1"/>
              <a:t>입력층</a:t>
            </a:r>
            <a:r>
              <a:rPr lang="ko-KR" altLang="en-US" dirty="0"/>
              <a:t> 유닛에 가해지고 이들 입력 신호가 은닉층을 통하여 출력층으로 전파되는 과정을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D76BF0-30A3-44A5-B2D7-34E64F36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47" y="2614609"/>
            <a:ext cx="5152801" cy="38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251C6B-1502-40A1-9C77-DABD19C1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4923334"/>
            <a:ext cx="3384376" cy="7440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4C0A0F4-49B3-42B1-95B2-805EE5E140A4}"/>
              </a:ext>
            </a:extLst>
          </p:cNvPr>
          <p:cNvSpPr/>
          <p:nvPr/>
        </p:nvSpPr>
        <p:spPr>
          <a:xfrm>
            <a:off x="3654523" y="1844824"/>
            <a:ext cx="86409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B48B2-2799-48F4-A9DE-9744630D60DB}"/>
                  </a:ext>
                </a:extLst>
              </p:cNvPr>
              <p:cNvSpPr txBox="1"/>
              <p:nvPr/>
            </p:nvSpPr>
            <p:spPr>
              <a:xfrm>
                <a:off x="1691680" y="4588024"/>
                <a:ext cx="6261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=0.1∗0.0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∗0.0+0.1=0.1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8B48B2-2799-48F4-A9DE-9744630D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588024"/>
                <a:ext cx="6261329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48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699384-199C-41DE-8C09-52AFB9A4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63" y="4767808"/>
            <a:ext cx="1792561" cy="44614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381F323-DF38-4D5D-AEFD-34C08D640025}"/>
              </a:ext>
            </a:extLst>
          </p:cNvPr>
          <p:cNvSpPr/>
          <p:nvPr/>
        </p:nvSpPr>
        <p:spPr>
          <a:xfrm>
            <a:off x="3634978" y="2708920"/>
            <a:ext cx="864096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0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AA32-A88B-4FA1-9A6F-CBC37D01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BE720-7322-4B9B-AC74-96107FCF6B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47664" y="1556792"/>
            <a:ext cx="5038725" cy="27432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D7ACDA-34D1-4DC8-8AF8-7ACDBE9C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437112"/>
            <a:ext cx="6115050" cy="1514475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0C36FBC8-B2B3-4997-96AA-CF4711F41933}"/>
              </a:ext>
            </a:extLst>
          </p:cNvPr>
          <p:cNvSpPr/>
          <p:nvPr/>
        </p:nvSpPr>
        <p:spPr>
          <a:xfrm>
            <a:off x="5580112" y="5805264"/>
            <a:ext cx="3563888" cy="824136"/>
          </a:xfrm>
          <a:prstGeom prst="wedgeRoundRectCallout">
            <a:avLst>
              <a:gd name="adj1" fmla="val -40807"/>
              <a:gd name="adj2" fmla="val -6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정답은 </a:t>
            </a:r>
            <a:r>
              <a:rPr lang="en-US" altLang="ko-KR" dirty="0"/>
              <a:t>0</a:t>
            </a:r>
            <a:r>
              <a:rPr lang="ko-KR" altLang="en-US" dirty="0"/>
              <a:t>이지만 신경망의 출력은 </a:t>
            </a:r>
            <a:r>
              <a:rPr lang="en-US" altLang="ko-KR" dirty="0"/>
              <a:t>0.71 </a:t>
            </a:r>
            <a:r>
              <a:rPr lang="ko-KR" altLang="en-US" dirty="0"/>
              <a:t>정도이다</a:t>
            </a:r>
            <a:r>
              <a:rPr lang="en-US" altLang="ko-KR" dirty="0"/>
              <a:t>. </a:t>
            </a:r>
            <a:r>
              <a:rPr lang="ko-KR" altLang="en-US" dirty="0"/>
              <a:t>오차가 상당함을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70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의 작동 원리를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경사하강법을</a:t>
            </a:r>
            <a:r>
              <a:rPr lang="ko-KR" altLang="en-US" dirty="0"/>
              <a:t>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알고리즘을 이해한다</a:t>
            </a:r>
            <a:r>
              <a:rPr lang="en-US" altLang="ko-KR" dirty="0"/>
              <a:t>. </a:t>
            </a:r>
          </a:p>
          <a:p>
            <a:pPr lvl="0" fontAlgn="base"/>
            <a:r>
              <a:rPr lang="ko-KR" altLang="en-US" dirty="0" err="1"/>
              <a:t>넘파이만으로</a:t>
            </a:r>
            <a:r>
              <a:rPr lang="ko-KR" altLang="en-US" dirty="0"/>
              <a:t>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 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11FAC-B8AA-4EFD-97F0-F3BFB859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168358"/>
            <a:ext cx="6435625" cy="34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802D3-8A80-43B2-B164-5516000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79" y="4212453"/>
            <a:ext cx="3133725" cy="847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7D43BC-1CFD-4BCB-B0D1-911C1697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5589240"/>
            <a:ext cx="2238375" cy="62865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A6ECB4D-972F-457E-81DF-D18C38EFA5EC}"/>
              </a:ext>
            </a:extLst>
          </p:cNvPr>
          <p:cNvSpPr/>
          <p:nvPr/>
        </p:nvSpPr>
        <p:spPr>
          <a:xfrm>
            <a:off x="3782975" y="5144689"/>
            <a:ext cx="64807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E11D124-DD8E-460A-B9D2-A95909393FCA}"/>
              </a:ext>
            </a:extLst>
          </p:cNvPr>
          <p:cNvSpPr/>
          <p:nvPr/>
        </p:nvSpPr>
        <p:spPr>
          <a:xfrm>
            <a:off x="5202160" y="5661248"/>
            <a:ext cx="3563888" cy="824136"/>
          </a:xfrm>
          <a:prstGeom prst="wedgeRoundRectCallout">
            <a:avLst>
              <a:gd name="adj1" fmla="val -40807"/>
              <a:gd name="adj2" fmla="val -68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행렬로</a:t>
            </a:r>
            <a:r>
              <a:rPr lang="en-US" altLang="ko-KR" dirty="0"/>
              <a:t> </a:t>
            </a:r>
            <a:r>
              <a:rPr lang="ko-KR" altLang="en-US" dirty="0"/>
              <a:t>표시할</a:t>
            </a:r>
            <a:r>
              <a:rPr lang="en-US" altLang="ko-KR" dirty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5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A6ECB4D-972F-457E-81DF-D18C38EFA5EC}"/>
              </a:ext>
            </a:extLst>
          </p:cNvPr>
          <p:cNvSpPr/>
          <p:nvPr/>
        </p:nvSpPr>
        <p:spPr>
          <a:xfrm>
            <a:off x="3923928" y="5281575"/>
            <a:ext cx="64807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4E6D1A-80F9-4CD3-A5E2-1223ECAB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63" y="4168971"/>
            <a:ext cx="4271367" cy="1111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516E97-34FF-4D82-A43E-54F789118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5641615"/>
            <a:ext cx="5038725" cy="8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2CB7-1264-4D9F-9CC8-10AFE61D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표시해보자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0D83B64-B95D-4C7A-A1E5-ABB04915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6158"/>
            <a:ext cx="5038725" cy="2743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13AEF4-0E88-45D8-9C8D-BA7CFD98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457829"/>
            <a:ext cx="3860651" cy="16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4467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=0.2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샘플과 정답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 [1], [1], [0]])</a:t>
            </a:r>
          </a:p>
        </p:txBody>
      </p:sp>
    </p:spTree>
    <p:extLst>
      <p:ext uri="{BB962C8B-B14F-4D97-AF65-F5344CB8AC3E}">
        <p14:creationId xmlns:p14="http://schemas.microsoft.com/office/powerpoint/2010/main" val="179378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352839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([[0.10, 0.20],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[0.30, 0.40]])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([[0.50], [0.60]])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([0.1, 0.2])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([0.3])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</p:txBody>
      </p:sp>
    </p:spTree>
    <p:extLst>
      <p:ext uri="{BB962C8B-B14F-4D97-AF65-F5344CB8AC3E}">
        <p14:creationId xmlns:p14="http://schemas.microsoft.com/office/powerpoint/2010/main" val="55386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3122E-7277-4D55-9413-9F79D2CD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MLP</a:t>
            </a:r>
            <a:r>
              <a:rPr lang="ko-KR" altLang="en-US" dirty="0"/>
              <a:t> 순방향 패스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559EC-81A2-4840-98F5-3BE235F0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1628800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x</a:t>
            </a:r>
            <a:r>
              <a:rPr lang="ko-KR" altLang="en-US" sz="1600" kern="0" dirty="0">
                <a:latin typeface="Trebuchet MS" pitchFamily="34" charset="0"/>
              </a:rPr>
              <a:t>를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  <a:r>
              <a:rPr lang="ko-KR" altLang="en-US" sz="1600" kern="0" dirty="0">
                <a:latin typeface="Trebuchet MS" pitchFamily="34" charset="0"/>
              </a:rPr>
              <a:t>입력은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차원이어야 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98A0-D741-4A1A-85E5-4A2EE4379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3717032"/>
            <a:ext cx="8191302" cy="11521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[1] [[0.70938314]]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[0] [[0.72844306]]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[0] [[0.71791234]]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[1] [[0.73598705]]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F38BC35-0A24-4710-AC16-D8B3AD0F321D}"/>
              </a:ext>
            </a:extLst>
          </p:cNvPr>
          <p:cNvSpPr/>
          <p:nvPr/>
        </p:nvSpPr>
        <p:spPr>
          <a:xfrm>
            <a:off x="3635896" y="4293096"/>
            <a:ext cx="1872208" cy="936104"/>
          </a:xfrm>
          <a:prstGeom prst="wedgeRoundRectCallout">
            <a:avLst>
              <a:gd name="adj1" fmla="val -66537"/>
              <a:gd name="adj2" fmla="val -3428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학습이 없으므로 난수만 출력된다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84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6E9EF-1199-4D75-87EA-40766FE9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4E23A-D941-438D-9718-7CB303DC5A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신경망에서 학습을 시킬 때 는 실제 출력과 원하는 출력 사이의 오차를 이용한다</a:t>
            </a:r>
            <a:r>
              <a:rPr lang="en-US" altLang="ko-KR" dirty="0"/>
              <a:t>. </a:t>
            </a:r>
            <a:r>
              <a:rPr lang="ko-KR" altLang="en-US" dirty="0"/>
              <a:t>오차를 계산하는 함수를 손실함수</a:t>
            </a:r>
            <a:r>
              <a:rPr lang="en-US" altLang="ko-KR" dirty="0"/>
              <a:t>(loss 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3AD69-253D-4A10-AE43-86A1A472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42" y="2636913"/>
            <a:ext cx="4809219" cy="38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6FCBD-0AA8-444F-A4F2-1BD03137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</a:t>
            </a:r>
            <a:r>
              <a:rPr lang="en-US" altLang="ko-KR" dirty="0"/>
              <a:t>==</a:t>
            </a:r>
            <a:r>
              <a:rPr lang="ko-KR" altLang="en-US" dirty="0"/>
              <a:t>다이얼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4035DB-56BB-4EB3-BE03-866E6A443C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0437" y="2195512"/>
            <a:ext cx="7458075" cy="3305175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950BC41-8638-49D4-A5E1-53FACBEFA3A9}"/>
              </a:ext>
            </a:extLst>
          </p:cNvPr>
          <p:cNvSpPr/>
          <p:nvPr/>
        </p:nvSpPr>
        <p:spPr>
          <a:xfrm>
            <a:off x="4689348" y="1228878"/>
            <a:ext cx="3483052" cy="936104"/>
          </a:xfrm>
          <a:prstGeom prst="wedgeRoundRectCallout">
            <a:avLst>
              <a:gd name="adj1" fmla="val -51302"/>
              <a:gd name="adj2" fmla="val 141362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가중치를 조절한다는 것은 스피커에서 나는 소리를 들으면서 튜너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다이얼을 돌리는 것과 같다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8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3724D-1066-4EC8-A4C7-E8123769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2D5B-7047-4C8D-9FE9-932DC6E289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신경망에서도 학습의 성과를 나타내는 지표가 있어야 한다</a:t>
            </a:r>
            <a:r>
              <a:rPr lang="en-US" altLang="ko-KR" dirty="0"/>
              <a:t>. </a:t>
            </a:r>
            <a:r>
              <a:rPr lang="ko-KR" altLang="en-US" dirty="0"/>
              <a:t>이것을 손실함수</a:t>
            </a:r>
            <a:r>
              <a:rPr lang="en-US" altLang="ko-KR" dirty="0"/>
              <a:t>(loss function)</a:t>
            </a:r>
            <a:r>
              <a:rPr lang="ko-KR" altLang="en-US" dirty="0"/>
              <a:t>이라고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8F44C-0E87-41FB-A852-26764929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6912768" cy="27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2784-5508-413C-A2FB-0990FCF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제곱 오차</a:t>
            </a:r>
            <a:r>
              <a:rPr lang="en-US" altLang="ko-KR" dirty="0"/>
              <a:t>(MSE)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0DA7D-1CA2-4ED0-8070-40B4C682DE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예측값과</a:t>
            </a:r>
            <a:r>
              <a:rPr lang="ko-KR" altLang="en-US" dirty="0"/>
              <a:t> 정답 간의 평균 제곱 오차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61F15-8BC5-42D8-A192-45442B26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88840"/>
            <a:ext cx="2790825" cy="8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88465-1CE1-47A2-8F1D-E301C51C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9" y="4223792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y =        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0.8, 0.1, 0.0, 0.0, 0.0, 0.1,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target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1.0, 0.0, 0.0, 0.0, 0.0, 0.0,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def MSE(target, y):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return 0.5 * 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((y-target)**2)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0.029999999999999992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DE51C-2BC6-4257-8193-CC5FD3B8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5" y="1600200"/>
            <a:ext cx="3910949" cy="225454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FB5083F-3A90-4E51-98CB-305CA1527197}"/>
              </a:ext>
            </a:extLst>
          </p:cNvPr>
          <p:cNvSpPr/>
          <p:nvPr/>
        </p:nvSpPr>
        <p:spPr>
          <a:xfrm>
            <a:off x="3834432" y="3854747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9C824E-00A3-4A73-9DBF-CF8F5E25C085}"/>
              </a:ext>
            </a:extLst>
          </p:cNvPr>
          <p:cNvSpPr/>
          <p:nvPr/>
        </p:nvSpPr>
        <p:spPr>
          <a:xfrm>
            <a:off x="5823444" y="3854747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9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MLP):</a:t>
            </a:r>
            <a:r>
              <a:rPr lang="ko-KR" altLang="en-US" dirty="0"/>
              <a:t>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</a:t>
            </a:r>
            <a:r>
              <a:rPr lang="ko-KR" altLang="en-US" dirty="0" err="1"/>
              <a:t>퍼셉트론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2E134-A4E1-4D91-8151-FFFD1FE7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37" y="2453853"/>
            <a:ext cx="6245125" cy="40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7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2784-5508-413C-A2FB-0990FCF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예측값과</a:t>
            </a:r>
            <a:r>
              <a:rPr lang="ko-KR" altLang="en-US" dirty="0"/>
              <a:t> 정답이 많이 차이나는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88465-1CE1-47A2-8F1D-E301C51C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79" y="4223792"/>
            <a:ext cx="8191302" cy="187220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tabLst>
                <a:tab pos="254000" algn="l"/>
              </a:tabLst>
            </a:pPr>
            <a:r>
              <a:rPr lang="es-ES" altLang="ko-KR" sz="1600" kern="0" dirty="0">
                <a:latin typeface="Trebuchet MS" pitchFamily="34" charset="0"/>
              </a:rPr>
              <a:t>&gt;&gt;&gt; y =        np.array([ 0.9, 0.0, 0.1, 0.0, 0.0, 0.0, 0.0, 0.0, 0.0, 0.0 ] 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target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([ 0.0, 0.0, 1.0, 0.0, 0.0, 0.0, 0.0, 0.0, 0.0, 0.0 ])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def MSE(target, y):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return 0.5 * 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((y-target)**2)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s-ES" altLang="ko-KR" sz="1600" kern="0" dirty="0">
                <a:latin typeface="Trebuchet MS" pitchFamily="34" charset="0"/>
              </a:rPr>
              <a:t>&gt;&gt;&gt; MSE(target, y)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s-ES" altLang="ko-KR" sz="1600" kern="0" dirty="0">
                <a:solidFill>
                  <a:srgbClr val="FF0000"/>
                </a:solidFill>
                <a:latin typeface="Trebuchet MS" pitchFamily="34" charset="0"/>
              </a:rPr>
              <a:t>0.81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DDE51C-2BC6-4257-8193-CC5FD3B8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25" y="1650950"/>
            <a:ext cx="3910949" cy="225454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277F47B-EF14-4BB5-8940-9DA8D2264DA5}"/>
              </a:ext>
            </a:extLst>
          </p:cNvPr>
          <p:cNvSpPr/>
          <p:nvPr/>
        </p:nvSpPr>
        <p:spPr>
          <a:xfrm>
            <a:off x="2843808" y="3861048"/>
            <a:ext cx="72008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8D4ED3-EB00-48F0-AA6D-697452B4087E}"/>
              </a:ext>
            </a:extLst>
          </p:cNvPr>
          <p:cNvSpPr/>
          <p:nvPr/>
        </p:nvSpPr>
        <p:spPr>
          <a:xfrm>
            <a:off x="3752437" y="3856174"/>
            <a:ext cx="953591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5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21BB8-2157-476C-86D5-D9AFA3C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6D32B-B86A-47AA-A54D-782FEEDD67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신경망 학습 문제를 최적화 문제</a:t>
            </a:r>
            <a:r>
              <a:rPr lang="en-US" altLang="ko-KR" dirty="0"/>
              <a:t>(optimization)</a:t>
            </a:r>
            <a:r>
              <a:rPr lang="ko-KR" altLang="en-US" dirty="0"/>
              <a:t>로 접근한다</a:t>
            </a:r>
            <a:r>
              <a:rPr lang="en-US" altLang="ko-KR" dirty="0"/>
              <a:t>. </a:t>
            </a:r>
            <a:r>
              <a:rPr lang="ko-KR" altLang="en-US" dirty="0"/>
              <a:t>우리는 손실함수 값을 최소로 하는 가중치를 찾으면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11479-28C5-4ECE-AE1C-AA1032B2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2514600" cy="90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5C289-951C-441D-A4B9-A5F9BE95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28" y="3657786"/>
            <a:ext cx="6732240" cy="29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454B-6254-4DBE-971A-99BAF47E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5C9A10-CB71-4B75-A4BF-4D025792CE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27918" y="1556792"/>
            <a:ext cx="7288163" cy="33476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786340-2D4F-418F-BCDE-F9DC1DDB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089867"/>
            <a:ext cx="5040560" cy="15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55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경사하강법의 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endParaRPr lang="en-US" altLang="ko-KR" dirty="0"/>
          </a:p>
          <a:p>
            <a:r>
              <a:rPr lang="ko-KR" altLang="en-US" dirty="0" err="1"/>
              <a:t>그래디언트</a:t>
            </a:r>
            <a:r>
              <a:rPr lang="en-US" altLang="ko-KR" dirty="0"/>
              <a:t>: y' = 2x-6</a:t>
            </a:r>
          </a:p>
          <a:p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71" y="1484784"/>
            <a:ext cx="2333625" cy="54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900848-82EE-4525-90C1-245C7B74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56273"/>
            <a:ext cx="5726013" cy="34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4"/>
            <a:ext cx="8191302" cy="44865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10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0.2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precision = 0.00001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 = 100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손실함수를 람다식으로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 = lambda x: (x-3)**2 + 10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그래디언트를</a:t>
            </a:r>
            <a:r>
              <a:rPr lang="ko-KR" altLang="en-US" sz="1600" kern="0" dirty="0">
                <a:latin typeface="Trebuchet MS" pitchFamily="34" charset="0"/>
              </a:rPr>
              <a:t> 람다식으로 정의한다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손실함수의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 </a:t>
            </a:r>
            <a:r>
              <a:rPr lang="ko-KR" altLang="en-US" sz="1600" kern="0" dirty="0" err="1">
                <a:latin typeface="Trebuchet MS" pitchFamily="34" charset="0"/>
              </a:rPr>
              <a:t>미분값이다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gradient = lambda x: 2*x-6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그래디언트</a:t>
            </a:r>
            <a:r>
              <a:rPr lang="ko-KR" altLang="en-US" sz="1600" kern="0" dirty="0">
                <a:latin typeface="Trebuchet MS" pitchFamily="34" charset="0"/>
              </a:rPr>
              <a:t> </a:t>
            </a:r>
            <a:r>
              <a:rPr lang="ko-KR" altLang="en-US" sz="1600" kern="0" dirty="0" err="1">
                <a:latin typeface="Trebuchet MS" pitchFamily="34" charset="0"/>
              </a:rPr>
              <a:t>강하법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</a:t>
            </a:r>
            <a:r>
              <a:rPr lang="en-US" altLang="ko-KR" sz="1600" kern="0" dirty="0" err="1">
                <a:latin typeface="Trebuchet MS" pitchFamily="34" charset="0"/>
              </a:rPr>
              <a:t>max_iterations</a:t>
            </a:r>
            <a:r>
              <a:rPr lang="en-US" altLang="ko-KR" sz="1600" kern="0" dirty="0">
                <a:latin typeface="Trebuchet MS" pitchFamily="34" charset="0"/>
              </a:rPr>
              <a:t>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x = x - 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* gradient(x)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print("</a:t>
            </a: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(", x, ")=", </a:t>
            </a:r>
            <a:r>
              <a:rPr lang="en-US" altLang="ko-KR" sz="1600" kern="0" dirty="0" err="1">
                <a:latin typeface="Trebuchet MS" pitchFamily="34" charset="0"/>
              </a:rPr>
              <a:t>loss_func</a:t>
            </a:r>
            <a:r>
              <a:rPr lang="en-US" altLang="ko-KR" sz="1600" kern="0" dirty="0">
                <a:latin typeface="Trebuchet MS" pitchFamily="34" charset="0"/>
              </a:rPr>
              <a:t>(x))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", x)</a:t>
            </a:r>
          </a:p>
        </p:txBody>
      </p:sp>
    </p:spTree>
    <p:extLst>
      <p:ext uri="{BB962C8B-B14F-4D97-AF65-F5344CB8AC3E}">
        <p14:creationId xmlns:p14="http://schemas.microsoft.com/office/powerpoint/2010/main" val="240263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6574" y="1609435"/>
            <a:ext cx="8191302" cy="217960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( 7.199999999999999 )= 27.639999999999993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( 5.52 )= 16.350399999999997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( 4.512 )= 12.286143999999998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( 3.9071999999999996 )= 10.82301184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( 3.54432 )= 10.2962842624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손실함수값</a:t>
            </a:r>
            <a:r>
              <a:rPr lang="en-US" altLang="ko-KR" sz="1600" kern="0" dirty="0">
                <a:latin typeface="Trebuchet MS" pitchFamily="34" charset="0"/>
              </a:rPr>
              <a:t>( 3.0000000000000004 )= 10.0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최소값 </a:t>
            </a:r>
            <a:r>
              <a:rPr lang="en-US" altLang="ko-KR" sz="1600" kern="0" dirty="0">
                <a:latin typeface="Trebuchet MS" pitchFamily="34" charset="0"/>
              </a:rPr>
              <a:t>=  3.0000000000000004</a:t>
            </a:r>
          </a:p>
        </p:txBody>
      </p:sp>
    </p:spTree>
    <p:extLst>
      <p:ext uri="{BB962C8B-B14F-4D97-AF65-F5344CB8AC3E}">
        <p14:creationId xmlns:p14="http://schemas.microsoft.com/office/powerpoint/2010/main" val="1945449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2</a:t>
            </a:r>
            <a:r>
              <a:rPr lang="ko-KR" altLang="en-US" dirty="0"/>
              <a:t>차원 </a:t>
            </a:r>
            <a:r>
              <a:rPr lang="ko-KR" altLang="en-US" dirty="0" err="1"/>
              <a:t>그래디언트</a:t>
            </a:r>
            <a:r>
              <a:rPr lang="ko-KR" altLang="en-US" dirty="0"/>
              <a:t> 시각화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67D4B0-4E0A-4AC3-A8D4-5A8F693301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13810"/>
            <a:ext cx="8153400" cy="4068579"/>
          </a:xfrm>
        </p:spPr>
      </p:pic>
    </p:spTree>
    <p:extLst>
      <p:ext uri="{BB962C8B-B14F-4D97-AF65-F5344CB8AC3E}">
        <p14:creationId xmlns:p14="http://schemas.microsoft.com/office/powerpoint/2010/main" val="2976337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2</a:t>
            </a:r>
            <a:r>
              <a:rPr lang="ko-KR" altLang="en-US" dirty="0"/>
              <a:t>차원 </a:t>
            </a:r>
            <a:r>
              <a:rPr lang="ko-KR" altLang="en-US" dirty="0" err="1"/>
              <a:t>그래디언트</a:t>
            </a:r>
            <a:r>
              <a:rPr lang="ko-KR" altLang="en-US" dirty="0"/>
              <a:t> 시각화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2A513D-EB2E-49E0-B9F3-82B42A9ADD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10140"/>
            <a:ext cx="8153400" cy="3275919"/>
          </a:xfr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6E06A7C-8C52-4E7C-93F9-46481483FB3A}"/>
              </a:ext>
            </a:extLst>
          </p:cNvPr>
          <p:cNvSpPr/>
          <p:nvPr/>
        </p:nvSpPr>
        <p:spPr>
          <a:xfrm>
            <a:off x="6804248" y="5505696"/>
            <a:ext cx="1872208" cy="936104"/>
          </a:xfrm>
          <a:prstGeom prst="wedgeRoundRectCallout">
            <a:avLst>
              <a:gd name="adj1" fmla="val -39652"/>
              <a:gd name="adj2" fmla="val -123005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화살표가 최소값을 가리키고 있음을 알 수 있다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E99E584-22CE-497F-811A-EE30B6A13D4D}"/>
              </a:ext>
            </a:extLst>
          </p:cNvPr>
          <p:cNvSpPr/>
          <p:nvPr/>
        </p:nvSpPr>
        <p:spPr>
          <a:xfrm>
            <a:off x="2267744" y="4149080"/>
            <a:ext cx="2160240" cy="504056"/>
          </a:xfrm>
          <a:prstGeom prst="wedgeRoundRectCallout">
            <a:avLst>
              <a:gd name="adj1" fmla="val -75767"/>
              <a:gd name="adj2" fmla="val -7307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그래디언트의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음수</a:t>
            </a:r>
          </a:p>
        </p:txBody>
      </p:sp>
    </p:spTree>
    <p:extLst>
      <p:ext uri="{BB962C8B-B14F-4D97-AF65-F5344CB8AC3E}">
        <p14:creationId xmlns:p14="http://schemas.microsoft.com/office/powerpoint/2010/main" val="3461280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en-US" altLang="ko-KR" dirty="0"/>
              <a:t> </a:t>
            </a:r>
            <a:r>
              <a:rPr lang="ko-KR" altLang="en-US" dirty="0"/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BB22E-8BD7-4C72-B261-A583FB9E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68960"/>
            <a:ext cx="280035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9A9EB9-9D12-49E8-8F45-E114D311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283981"/>
            <a:ext cx="8225784" cy="14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24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D5A7B-1ABF-49F1-A595-6B5D2980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학습 알고리즘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E64229-C07F-4BB8-A00C-6E48B2C1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096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6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3B6AC-1671-47F4-9F9F-2AD9F04E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BFF10-D515-4044-8510-00DFB64C91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활성화 함수</a:t>
            </a:r>
            <a:r>
              <a:rPr lang="en-US" altLang="ko-KR" dirty="0"/>
              <a:t>(activation function)</a:t>
            </a:r>
            <a:r>
              <a:rPr lang="ko-KR" altLang="en-US" dirty="0"/>
              <a:t>은 입력의 총합을 받아서 </a:t>
            </a:r>
            <a:r>
              <a:rPr lang="ko-KR" altLang="en-US" dirty="0" err="1"/>
              <a:t>출력값을</a:t>
            </a:r>
            <a:r>
              <a:rPr lang="ko-KR" altLang="en-US" dirty="0"/>
              <a:t> 계산하는 함수이다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MLP</a:t>
            </a:r>
            <a:r>
              <a:rPr lang="ko-KR" altLang="en-US" dirty="0"/>
              <a:t>에서는 다양한 활성화 함수를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F4681-862F-491C-8BCF-28371160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924944"/>
            <a:ext cx="7229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36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유도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생략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미분의 </a:t>
            </a:r>
            <a:r>
              <a:rPr lang="ko-KR" altLang="en-US" dirty="0" err="1"/>
              <a:t>체인룰을</a:t>
            </a:r>
            <a:r>
              <a:rPr lang="ko-KR" altLang="en-US" dirty="0"/>
              <a:t> 이용하여 유도가 가능하다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82A6A-9F6B-41C1-ABF6-28C6BA36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6407624" cy="34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C9EAA-D2BA-4A7A-AEA1-23757336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출력층</a:t>
            </a:r>
            <a:r>
              <a:rPr lang="ko-KR" altLang="en-US" dirty="0"/>
              <a:t> 유닛의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D6360-2AF2-449C-875C-80EF905F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87" y="1556097"/>
            <a:ext cx="5842223" cy="1872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13E8D-B76E-4FBB-A360-8CB4CC6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50107"/>
            <a:ext cx="7416824" cy="27329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A81385-290D-4BF5-A9A9-822818E86D15}"/>
              </a:ext>
            </a:extLst>
          </p:cNvPr>
          <p:cNvSpPr/>
          <p:nvPr/>
        </p:nvSpPr>
        <p:spPr>
          <a:xfrm>
            <a:off x="1835696" y="3573016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14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49A1E6-6168-49F3-A5D6-49266490A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7"/>
          <a:stretch/>
        </p:blipFill>
        <p:spPr>
          <a:xfrm>
            <a:off x="755576" y="1556792"/>
            <a:ext cx="7888158" cy="21942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DC9EAA-D2BA-4A7A-AEA1-23757336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유닛의 경우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29A633-B508-40A2-99EB-6D927C55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751025"/>
            <a:ext cx="5115470" cy="297463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3219E8-21CF-405C-8CDA-B9E977D58EB4}"/>
              </a:ext>
            </a:extLst>
          </p:cNvPr>
          <p:cNvSpPr/>
          <p:nvPr/>
        </p:nvSpPr>
        <p:spPr>
          <a:xfrm>
            <a:off x="1331640" y="2132856"/>
            <a:ext cx="79208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E41CE4-B310-4B49-9C15-FF4A88A0357D}"/>
              </a:ext>
            </a:extLst>
          </p:cNvPr>
          <p:cNvCxnSpPr>
            <a:stCxn id="9" idx="4"/>
          </p:cNvCxnSpPr>
          <p:nvPr/>
        </p:nvCxnSpPr>
        <p:spPr>
          <a:xfrm>
            <a:off x="1727684" y="3284984"/>
            <a:ext cx="252028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F66C0B90-40EE-46FE-923B-A5D0B903BA6B}"/>
              </a:ext>
            </a:extLst>
          </p:cNvPr>
          <p:cNvSpPr/>
          <p:nvPr/>
        </p:nvSpPr>
        <p:spPr>
          <a:xfrm>
            <a:off x="6998022" y="4088617"/>
            <a:ext cx="1768026" cy="612648"/>
          </a:xfrm>
          <a:prstGeom prst="wedgeRoundRectCallout">
            <a:avLst>
              <a:gd name="adj1" fmla="val -85088"/>
              <a:gd name="adj2" fmla="val -48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이것도 </a:t>
            </a:r>
            <a:r>
              <a:rPr lang="ko-KR" altLang="en-US" dirty="0" err="1"/>
              <a:t>체인룰이다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32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90A35-4D01-4744-A40A-F316EB72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델타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001D7BE-E114-4289-9AA7-B7EAF1BC07F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                   </a:t>
            </a:r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은 여러 문헌에서 델타라는 이름으로 불리는 값이다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가중치가 보는 유닛 </a:t>
            </a:r>
            <a:r>
              <a:rPr lang="en-US" altLang="ko-KR" dirty="0"/>
              <a:t>k</a:t>
            </a:r>
            <a:r>
              <a:rPr lang="ko-KR" altLang="en-US" dirty="0"/>
              <a:t>에서의 “</a:t>
            </a:r>
            <a:r>
              <a:rPr lang="ko-KR" altLang="en-US" dirty="0" err="1"/>
              <a:t>오차”라고</a:t>
            </a:r>
            <a:r>
              <a:rPr lang="ko-KR" altLang="en-US" dirty="0"/>
              <a:t> 생각해도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델타가 신경망을 통하여 </a:t>
            </a:r>
            <a:r>
              <a:rPr lang="ko-KR" altLang="en-US" dirty="0" err="1"/>
              <a:t>역전파된다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E07CEBF-1E13-47A7-8EB4-512F0CA6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1368152" cy="6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9811E-1C35-48CF-9C6D-1B7E1B0B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FDC062-EC2C-48F0-9F61-AEF9BE93FC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결론적으로 </a:t>
            </a:r>
            <a:r>
              <a:rPr lang="ko-KR" altLang="en-US" dirty="0" err="1"/>
              <a:t>그래디언트는</a:t>
            </a:r>
            <a:r>
              <a:rPr lang="ko-KR" altLang="en-US" dirty="0"/>
              <a:t> 델타에 유닛의 </a:t>
            </a:r>
            <a:r>
              <a:rPr lang="ko-KR" altLang="en-US" dirty="0" err="1"/>
              <a:t>출력값을</a:t>
            </a:r>
            <a:r>
              <a:rPr lang="ko-KR" altLang="en-US" dirty="0"/>
              <a:t> 곱하면 구할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델타는 신경망의 레이어에 따라서 다음과 같이 구분하여서 계산할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905DC-02FB-4412-A691-E4563A41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73" y="3212976"/>
            <a:ext cx="7574069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89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B594-FF7E-4D57-A214-B94D4428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06E09-03B6-4553-85DF-AB264AF5EB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4293096"/>
            <a:ext cx="8153400" cy="1802904"/>
          </a:xfrm>
        </p:spPr>
        <p:txBody>
          <a:bodyPr/>
          <a:lstStyle/>
          <a:p>
            <a:r>
              <a:rPr lang="ko-KR" altLang="en-US" dirty="0"/>
              <a:t>순방향 패스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898A4-45DC-461E-8F47-D99FF25B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00808"/>
            <a:ext cx="4695825" cy="2305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DE9AA-59DB-436A-B978-64BC1F7E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61" y="4935438"/>
            <a:ext cx="5020595" cy="1282572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39C0F20-E70B-4B02-A8D6-F23500DF63A2}"/>
              </a:ext>
            </a:extLst>
          </p:cNvPr>
          <p:cNvSpPr/>
          <p:nvPr/>
        </p:nvSpPr>
        <p:spPr>
          <a:xfrm>
            <a:off x="7524328" y="5445224"/>
            <a:ext cx="1768026" cy="612648"/>
          </a:xfrm>
          <a:prstGeom prst="wedgeRoundRectCallout">
            <a:avLst>
              <a:gd name="adj1" fmla="val -85088"/>
              <a:gd name="adj2" fmla="val -48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앞절</a:t>
            </a:r>
            <a:r>
              <a:rPr lang="ko-KR" altLang="en-US" dirty="0"/>
              <a:t> 참조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4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B594-FF7E-4D57-A214-B94D4428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손으로 계산해보자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3779809-044D-4A44-8139-AD1CC5A641D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총오차 계산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계산해보자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3779809-044D-4A44-8139-AD1CC5A64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866F5046-1725-467F-AD3F-11E8A84E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35" y="1988840"/>
            <a:ext cx="6600825" cy="638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CF4443-841E-41C5-8409-267C389C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561760"/>
            <a:ext cx="5843839" cy="2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CCAD0-D1A8-44AF-B0B4-A06D5861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0F51F-614D-4DE1-9113-E8A99461CF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③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70F4F-7AC4-4D2C-A5C5-BCFFF66E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52" y="1484784"/>
            <a:ext cx="5711155" cy="1048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478143-7F2A-4311-AF52-A413A0A4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86" y="2705346"/>
            <a:ext cx="7056784" cy="691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043B6B-BC81-4F68-A5E1-FEDD6DD9A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86" y="3638396"/>
            <a:ext cx="3672408" cy="1022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103174-B654-48B9-8117-85EFA7E1C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5005237"/>
            <a:ext cx="4859660" cy="10907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875823C-4A84-4BFB-A96C-AF2F04BE1CF9}"/>
              </a:ext>
            </a:extLst>
          </p:cNvPr>
          <p:cNvSpPr/>
          <p:nvPr/>
        </p:nvSpPr>
        <p:spPr>
          <a:xfrm>
            <a:off x="1115616" y="5068942"/>
            <a:ext cx="360040" cy="808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22E89D-274B-4C95-A66E-045F8A5C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6096000"/>
            <a:ext cx="5978277" cy="6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245CB-4B7E-4F4B-9E6A-B90201F9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은닉층</a:t>
            </a:r>
            <a:r>
              <a:rPr lang="en-US" altLang="ko-KR" dirty="0"/>
              <a:t>-&gt;</a:t>
            </a:r>
            <a:r>
              <a:rPr lang="ko-KR" altLang="en-US" dirty="0"/>
              <a:t>출력층의 </a:t>
            </a:r>
            <a:br>
              <a:rPr lang="en-US" altLang="ko-KR" dirty="0"/>
            </a:br>
            <a:r>
              <a:rPr lang="ko-KR" altLang="en-US" dirty="0"/>
              <a:t>가중치와 바이어스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890C6-F951-4072-8C93-1C61AC073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6572250" cy="704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E05648-F266-465D-BF64-C8BE8AF9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64904"/>
            <a:ext cx="2705100" cy="56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7243E1-11BC-4783-95D5-A0953A42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229797"/>
            <a:ext cx="2647950" cy="51435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C68DDF7-C304-4E77-A931-67564D6D95E2}"/>
              </a:ext>
            </a:extLst>
          </p:cNvPr>
          <p:cNvSpPr/>
          <p:nvPr/>
        </p:nvSpPr>
        <p:spPr>
          <a:xfrm>
            <a:off x="1259632" y="4138994"/>
            <a:ext cx="5599040" cy="1440160"/>
          </a:xfrm>
          <a:prstGeom prst="wedgeRoundRectCallout">
            <a:avLst>
              <a:gd name="adj1" fmla="val -23293"/>
              <a:gd name="adj2" fmla="val -79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바이어스는 기존 값 보다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dirty="0"/>
              <a:t>따라서 다음 번에는 유닛의 출력을 더 낮게 만들 것</a:t>
            </a:r>
          </a:p>
          <a:p>
            <a:pPr algn="ctr"/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EB4090F-8DF2-4F82-92B0-EDB8F23BD449}"/>
              </a:ext>
            </a:extLst>
          </p:cNvPr>
          <p:cNvSpPr/>
          <p:nvPr/>
        </p:nvSpPr>
        <p:spPr>
          <a:xfrm>
            <a:off x="4386293" y="2857168"/>
            <a:ext cx="4944758" cy="1143664"/>
          </a:xfrm>
          <a:prstGeom prst="wedgeRoundRectCallout">
            <a:avLst>
              <a:gd name="adj1" fmla="val -7254"/>
              <a:gd name="adj2" fmla="val -825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가중치도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12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245CB-4B7E-4F4B-9E6A-B90201F9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입력층</a:t>
            </a:r>
            <a:r>
              <a:rPr lang="en-US" altLang="ko-KR" dirty="0"/>
              <a:t>-&gt;</a:t>
            </a:r>
            <a:r>
              <a:rPr lang="ko-KR" altLang="en-US" dirty="0"/>
              <a:t>은닉층의 </a:t>
            </a:r>
            <a:br>
              <a:rPr lang="en-US" altLang="ko-KR" dirty="0"/>
            </a:br>
            <a:r>
              <a:rPr lang="ko-KR" altLang="en-US" dirty="0"/>
              <a:t>가중치와 바이어스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0B193-5BE1-4D9D-8D04-4100789F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5581650" cy="628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104FB-C7D3-4CEE-B08A-F2BB427CE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17490"/>
            <a:ext cx="5153025" cy="581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A3D0BC-0C7C-4650-8545-C98D45C1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941168"/>
            <a:ext cx="4552950" cy="57150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076E27A4-971A-41A3-AB84-8877D2D63EFD}"/>
              </a:ext>
            </a:extLst>
          </p:cNvPr>
          <p:cNvSpPr/>
          <p:nvPr/>
        </p:nvSpPr>
        <p:spPr>
          <a:xfrm>
            <a:off x="3635896" y="3528223"/>
            <a:ext cx="5265490" cy="1083236"/>
          </a:xfrm>
          <a:prstGeom prst="wedgeRoundRectCallout">
            <a:avLst>
              <a:gd name="adj1" fmla="val -18481"/>
              <a:gd name="adj2" fmla="val -832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이어서 가중치는 변경되지 않았다</a:t>
            </a:r>
            <a:r>
              <a:rPr lang="en-US" altLang="ko-KR" dirty="0"/>
              <a:t>(</a:t>
            </a:r>
            <a:r>
              <a:rPr lang="ko-KR" altLang="en-US" dirty="0"/>
              <a:t>이점은 </a:t>
            </a:r>
            <a:r>
              <a:rPr lang="ko-KR" altLang="en-US" dirty="0" err="1"/>
              <a:t>퍼셉트론과</a:t>
            </a:r>
            <a:r>
              <a:rPr lang="ko-KR" altLang="en-US" dirty="0"/>
              <a:t> 유사하다</a:t>
            </a:r>
            <a:r>
              <a:rPr lang="en-US" altLang="ko-KR" dirty="0"/>
              <a:t>. </a:t>
            </a:r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이면 가중</a:t>
            </a:r>
          </a:p>
          <a:p>
            <a:pPr algn="ctr"/>
            <a:r>
              <a:rPr lang="ko-KR" altLang="en-US" dirty="0"/>
              <a:t>치를 아무리 바꿔도 무슨 소용인가</a:t>
            </a:r>
            <a:r>
              <a:rPr lang="en-US" altLang="ko-KR" dirty="0"/>
              <a:t>?).</a:t>
            </a:r>
            <a:endParaRPr lang="ko-KR" altLang="en-US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8BC0896F-3BE5-4559-8DD6-4730BB1012B1}"/>
              </a:ext>
            </a:extLst>
          </p:cNvPr>
          <p:cNvSpPr/>
          <p:nvPr/>
        </p:nvSpPr>
        <p:spPr>
          <a:xfrm>
            <a:off x="1747172" y="5714336"/>
            <a:ext cx="7154214" cy="1143664"/>
          </a:xfrm>
          <a:prstGeom prst="wedgeRoundRectCallout">
            <a:avLst>
              <a:gd name="adj1" fmla="val -5015"/>
              <a:gd name="adj2" fmla="val -811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이런 경우에는 바이어스가 큰 역할을 한다</a:t>
            </a:r>
            <a:r>
              <a:rPr lang="en-US" altLang="ko-KR" dirty="0"/>
              <a:t>(</a:t>
            </a:r>
            <a:r>
              <a:rPr lang="ko-KR" altLang="en-US" dirty="0"/>
              <a:t>이래서 바이</a:t>
            </a:r>
          </a:p>
          <a:p>
            <a:pPr algn="ctr"/>
            <a:r>
              <a:rPr lang="ko-KR" altLang="en-US" dirty="0"/>
              <a:t>어스는 반드시 있어야 한다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FF0000"/>
                </a:solidFill>
              </a:rPr>
              <a:t>바이어스는 기존 값 보다 낮아지게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/>
              <a:t>따라서 다음 번에는 유닛의 출력을 더 낮게 만들 것</a:t>
            </a:r>
          </a:p>
          <a:p>
            <a:pPr algn="ctr"/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현재 우리가 원하는 </a:t>
            </a:r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25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B265A-7227-499C-BB4F-D56891B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일반적으로 많이 사용되는 활성화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E5039-FD57-4429-AD6C-E1D95A6AA1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555375"/>
            <a:ext cx="8153400" cy="2585449"/>
          </a:xfrm>
        </p:spPr>
      </p:pic>
    </p:spTree>
    <p:extLst>
      <p:ext uri="{BB962C8B-B14F-4D97-AF65-F5344CB8AC3E}">
        <p14:creationId xmlns:p14="http://schemas.microsoft.com/office/powerpoint/2010/main" val="3618904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5FF28-5664-45B2-9488-9EA3105C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손실함수 평가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3C82B6-B0AE-4EC5-B50B-ABDB81CFEC4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600" y="1772816"/>
            <a:ext cx="6324600" cy="8191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6C6DEF-49FC-48B0-9172-22EFF914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25" y="2924944"/>
            <a:ext cx="6238875" cy="71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065C89-A7B9-4C2E-AB93-60A6435B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25" y="4077072"/>
            <a:ext cx="6448425" cy="7905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276F4C6-20B2-405E-847C-DE995A41E393}"/>
              </a:ext>
            </a:extLst>
          </p:cNvPr>
          <p:cNvSpPr/>
          <p:nvPr/>
        </p:nvSpPr>
        <p:spPr>
          <a:xfrm>
            <a:off x="3707904" y="2591966"/>
            <a:ext cx="936104" cy="260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19D2-9F99-4CB4-AEFB-B9A99B216D59}"/>
              </a:ext>
            </a:extLst>
          </p:cNvPr>
          <p:cNvSpPr txBox="1"/>
          <p:nvPr/>
        </p:nvSpPr>
        <p:spPr>
          <a:xfrm>
            <a:off x="4689348" y="2542352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경사하강법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적용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80CD6FA-C4C2-48E4-A425-6D8C9D6F0AD7}"/>
              </a:ext>
            </a:extLst>
          </p:cNvPr>
          <p:cNvSpPr/>
          <p:nvPr/>
        </p:nvSpPr>
        <p:spPr>
          <a:xfrm>
            <a:off x="3707904" y="3841812"/>
            <a:ext cx="936104" cy="260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16BA81-CC35-40B7-866B-9DC8ED4A8E36}"/>
              </a:ext>
            </a:extLst>
          </p:cNvPr>
          <p:cNvSpPr txBox="1"/>
          <p:nvPr/>
        </p:nvSpPr>
        <p:spPr>
          <a:xfrm>
            <a:off x="4788024" y="3774776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경사하강법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10000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번 적용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63F05A0-9485-4134-923E-A56F6497F770}"/>
              </a:ext>
            </a:extLst>
          </p:cNvPr>
          <p:cNvSpPr/>
          <p:nvPr/>
        </p:nvSpPr>
        <p:spPr>
          <a:xfrm>
            <a:off x="5148063" y="5308975"/>
            <a:ext cx="3123965" cy="496289"/>
          </a:xfrm>
          <a:prstGeom prst="wedgeRoundRectCallout">
            <a:avLst>
              <a:gd name="adj1" fmla="val -10693"/>
              <a:gd name="adj2" fmla="val -164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오차가 크게 줄었다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964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이용하여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기능을 이용하면 모든 것을 행렬과 벡터로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행렬을 이용하면 동시에 여러 개의 예제를 동시에 </a:t>
            </a:r>
            <a:r>
              <a:rPr lang="ko-KR" altLang="en-US" dirty="0" err="1"/>
              <a:t>학습시킬수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역전파할</a:t>
            </a:r>
            <a:r>
              <a:rPr lang="ko-KR" altLang="en-US" dirty="0"/>
              <a:t> 때는 가중치 </a:t>
            </a:r>
            <a:r>
              <a:rPr lang="ko-KR" altLang="en-US" dirty="0" err="1"/>
              <a:t>행렬를</a:t>
            </a:r>
            <a:r>
              <a:rPr lang="ko-KR" altLang="en-US" dirty="0"/>
              <a:t> </a:t>
            </a:r>
            <a:r>
              <a:rPr lang="ko-KR" altLang="en-US" dirty="0" err="1"/>
              <a:t>전치시켜서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바이어스는 입력을 </a:t>
            </a:r>
            <a:r>
              <a:rPr lang="en-US" altLang="ko-KR" dirty="0"/>
              <a:t>1.0</a:t>
            </a:r>
            <a:r>
              <a:rPr lang="ko-KR" altLang="en-US" dirty="0"/>
              <a:t>으로 고정하고</a:t>
            </a:r>
            <a:r>
              <a:rPr lang="en-US" altLang="ko-KR" dirty="0"/>
              <a:t>, </a:t>
            </a:r>
            <a:r>
              <a:rPr lang="ko-KR" altLang="en-US" dirty="0"/>
              <a:t>이 입력에 붙은 가중치로 생각한다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07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이용한 </a:t>
            </a:r>
            <a:r>
              <a:rPr lang="en-US" altLang="ko-KR" dirty="0"/>
              <a:t>MLP </a:t>
            </a:r>
            <a:r>
              <a:rPr lang="ko-KR" altLang="en-US" dirty="0"/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44118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=0.2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샘플과 정답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([[1], [0], [0], [1]])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28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순방향 전파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333173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([[0.10,0.20], [0.30,0.40]])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([[0.50],[0.60]])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([0.1, 0.2])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([0.3])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</p:txBody>
      </p:sp>
    </p:spTree>
    <p:extLst>
      <p:ext uri="{BB962C8B-B14F-4D97-AF65-F5344CB8AC3E}">
        <p14:creationId xmlns:p14="http://schemas.microsoft.com/office/powerpoint/2010/main" val="3932814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74" y="1609434"/>
            <a:ext cx="8191302" cy="462787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역방향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fit():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global W1, W2, B1, B2		# </a:t>
            </a:r>
            <a:r>
              <a:rPr lang="ko-KR" altLang="en-US" sz="1600" kern="0" dirty="0">
                <a:latin typeface="Trebuchet MS" pitchFamily="34" charset="0"/>
              </a:rPr>
              <a:t>우리는 외부에 정의된 변수를 변경해야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range(90000):		# 9</a:t>
            </a:r>
            <a:r>
              <a:rPr lang="ko-KR" altLang="en-US" sz="1600" kern="0" dirty="0" err="1">
                <a:latin typeface="Trebuchet MS" pitchFamily="34" charset="0"/>
              </a:rPr>
              <a:t>만번</a:t>
            </a:r>
            <a:r>
              <a:rPr lang="ko-KR" altLang="en-US" sz="1600" kern="0" dirty="0">
                <a:latin typeface="Trebuchet MS" pitchFamily="34" charset="0"/>
              </a:rPr>
              <a:t> 반복한다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for x, y in zip(X, T):		# </a:t>
            </a:r>
            <a:r>
              <a:rPr lang="ko-KR" altLang="en-US" sz="1600" kern="0" dirty="0">
                <a:latin typeface="Trebuchet MS" pitchFamily="34" charset="0"/>
              </a:rPr>
              <a:t>학습 샘플을 하나씩 꺼낸다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y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(y, (1, -1))	# 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layer0, layer1, layer2 = predict(x)			# </a:t>
            </a:r>
            <a:r>
              <a:rPr lang="ko-KR" altLang="en-US" sz="1600" kern="0" dirty="0">
                <a:latin typeface="Trebuchet MS" pitchFamily="34" charset="0"/>
              </a:rPr>
              <a:t>순방향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layer2_error = layer2-y				# </a:t>
            </a:r>
            <a:r>
              <a:rPr lang="ko-KR" altLang="en-US" sz="1600" kern="0" dirty="0">
                <a:latin typeface="Trebuchet MS" pitchFamily="34" charset="0"/>
              </a:rPr>
              <a:t>오차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layer2_delta = layer2_error*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(layer2)	# </a:t>
            </a:r>
            <a:r>
              <a:rPr lang="ko-KR" altLang="en-US" sz="1600" kern="0" dirty="0">
                <a:latin typeface="Trebuchet MS" pitchFamily="34" charset="0"/>
              </a:rPr>
              <a:t>출력층의 델타 계산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layer1_error = np.dot(layer2_delta, W2.T)	# </a:t>
            </a:r>
            <a:r>
              <a:rPr lang="ko-KR" altLang="en-US" sz="1600" kern="0" dirty="0">
                <a:latin typeface="Trebuchet MS" pitchFamily="34" charset="0"/>
              </a:rPr>
              <a:t>은닉층의 오차 계산 ②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layer1_delta = layer1_error*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(layer1)	# </a:t>
            </a:r>
            <a:r>
              <a:rPr lang="ko-KR" altLang="en-US" sz="1600" kern="0" dirty="0">
                <a:latin typeface="Trebuchet MS" pitchFamily="34" charset="0"/>
              </a:rPr>
              <a:t>은닉층의 델타 계산 ③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    </a:t>
            </a:r>
            <a:r>
              <a:rPr lang="en-US" altLang="ko-KR" sz="1600" kern="0" dirty="0">
                <a:latin typeface="Trebuchet MS" pitchFamily="34" charset="0"/>
              </a:rPr>
              <a:t>W2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*np.dot(layer1.T, layer2_delta)	# ④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*np.dot(layer0.T, layer1_delta)	#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(layer2_delta, axis=0)	# ⑤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(layer1_delta, axis=0)	# </a:t>
            </a:r>
          </a:p>
        </p:txBody>
      </p:sp>
    </p:spTree>
    <p:extLst>
      <p:ext uri="{BB962C8B-B14F-4D97-AF65-F5344CB8AC3E}">
        <p14:creationId xmlns:p14="http://schemas.microsoft.com/office/powerpoint/2010/main" val="1923244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044E-D12C-4118-805B-D5759CBE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F7DC7-89E9-49CE-970A-5FA6EC59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556792"/>
            <a:ext cx="8191302" cy="20162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# </a:t>
            </a:r>
            <a:r>
              <a:rPr lang="ko-KR" altLang="en-US" sz="1600" kern="0" dirty="0">
                <a:latin typeface="Trebuchet MS" pitchFamily="34" charset="0"/>
              </a:rPr>
              <a:t>하나의 샘플을 꺼내서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행렬로 만든다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		# </a:t>
            </a:r>
            <a:r>
              <a:rPr lang="ko-KR" altLang="en-US" sz="1600" kern="0" dirty="0">
                <a:latin typeface="Trebuchet MS" pitchFamily="34" charset="0"/>
              </a:rPr>
              <a:t>출력층의 값을 출력해본다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fit()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772A-C288-4518-A61F-E74BDB26B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57" y="3861048"/>
            <a:ext cx="8191302" cy="11521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[1] [[0.99196032]]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[0] [[0.00835708]]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[0] [[0.00836107]]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[1] [[0.98974873]]</a:t>
            </a:r>
          </a:p>
        </p:txBody>
      </p:sp>
    </p:spTree>
    <p:extLst>
      <p:ext uri="{BB962C8B-B14F-4D97-AF65-F5344CB8AC3E}">
        <p14:creationId xmlns:p14="http://schemas.microsoft.com/office/powerpoint/2010/main" val="737711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https://playground.tensorflow.org)</a:t>
            </a:r>
            <a:endParaRPr lang="en-US" altLang="ko-KR" u="sng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플로우</a:t>
            </a:r>
            <a:r>
              <a:rPr lang="ko-KR" altLang="en-US" dirty="0"/>
              <a:t> 플레이그라운드는 자바 스크립트로 작성된 웹 애플리케이션으로 웹 브라우저에서 실행</a:t>
            </a:r>
            <a:endParaRPr lang="en-US" altLang="ko-KR" dirty="0"/>
          </a:p>
          <a:p>
            <a:r>
              <a:rPr lang="ko-KR" altLang="en-US" dirty="0"/>
              <a:t>이 사이트에서는 사용자가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구성하고 여러 가지 매개 변수를 조정하면서 실험할 수 있는 기능을 제공한다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458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구글의 플레이그라운드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B9A8F92-37FC-40A1-948F-40C3DF1B08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6184" y="1600200"/>
            <a:ext cx="7226582" cy="4495800"/>
          </a:xfrm>
        </p:spPr>
      </p:pic>
    </p:spTree>
    <p:extLst>
      <p:ext uri="{BB962C8B-B14F-4D97-AF65-F5344CB8AC3E}">
        <p14:creationId xmlns:p14="http://schemas.microsoft.com/office/powerpoint/2010/main" val="3005395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분리 가능한 입력 데이터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EF0353D-30DE-4D37-9527-0524962E14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05000"/>
            <a:ext cx="4867275" cy="3048000"/>
          </a:xfrm>
        </p:spPr>
      </p:pic>
    </p:spTree>
    <p:extLst>
      <p:ext uri="{BB962C8B-B14F-4D97-AF65-F5344CB8AC3E}">
        <p14:creationId xmlns:p14="http://schemas.microsoft.com/office/powerpoint/2010/main" val="3797082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에포크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FB6BE3-F015-4E38-A0C4-E8205B3A57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1950" y="1600200"/>
            <a:ext cx="7195050" cy="4495800"/>
          </a:xfrm>
        </p:spPr>
      </p:pic>
    </p:spTree>
    <p:extLst>
      <p:ext uri="{BB962C8B-B14F-4D97-AF65-F5344CB8AC3E}">
        <p14:creationId xmlns:p14="http://schemas.microsoft.com/office/powerpoint/2010/main" val="45854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489FF-81E8-4A4E-88C6-6EC1077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레이어는 많아도 쓸모가 없다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573FFB-C0D6-4282-8358-57CD20A7C8C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49090"/>
            <a:ext cx="8153400" cy="3398019"/>
          </a:xfrm>
        </p:spPr>
      </p:pic>
    </p:spTree>
    <p:extLst>
      <p:ext uri="{BB962C8B-B14F-4D97-AF65-F5344CB8AC3E}">
        <p14:creationId xmlns:p14="http://schemas.microsoft.com/office/powerpoint/2010/main" val="3027061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305E0B-3DB6-4E7B-85B0-31907D60FB9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0960" y="1600200"/>
            <a:ext cx="7177030" cy="4495800"/>
          </a:xfrm>
        </p:spPr>
      </p:pic>
    </p:spTree>
    <p:extLst>
      <p:ext uri="{BB962C8B-B14F-4D97-AF65-F5344CB8AC3E}">
        <p14:creationId xmlns:p14="http://schemas.microsoft.com/office/powerpoint/2010/main" val="2986356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 함수 선택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4D6D9E7-7D76-48DF-8032-B9545A456B8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6268" y="1600200"/>
            <a:ext cx="7126414" cy="4495800"/>
          </a:xfrm>
        </p:spPr>
      </p:pic>
    </p:spTree>
    <p:extLst>
      <p:ext uri="{BB962C8B-B14F-4D97-AF65-F5344CB8AC3E}">
        <p14:creationId xmlns:p14="http://schemas.microsoft.com/office/powerpoint/2010/main" val="311256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유형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D8A3AC-287E-44A3-8435-E188116E33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584" y="1700808"/>
            <a:ext cx="6978987" cy="4495800"/>
          </a:xfrm>
        </p:spPr>
      </p:pic>
    </p:spTree>
    <p:extLst>
      <p:ext uri="{BB962C8B-B14F-4D97-AF65-F5344CB8AC3E}">
        <p14:creationId xmlns:p14="http://schemas.microsoft.com/office/powerpoint/2010/main" val="4119297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학습 데이터와 </a:t>
            </a:r>
            <a:br>
              <a:rPr lang="en-US" altLang="ko-KR" dirty="0"/>
            </a:br>
            <a:r>
              <a:rPr lang="ko-KR" altLang="en-US" dirty="0"/>
              <a:t>테스트 데이터의 비율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6993AB-3917-4C32-81C8-7105A19FA1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5866" y="1600200"/>
            <a:ext cx="7167217" cy="4495800"/>
          </a:xfrm>
        </p:spPr>
      </p:pic>
    </p:spTree>
    <p:extLst>
      <p:ext uri="{BB962C8B-B14F-4D97-AF65-F5344CB8AC3E}">
        <p14:creationId xmlns:p14="http://schemas.microsoft.com/office/powerpoint/2010/main" val="312946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B0DA7-E82E-4561-B427-2E8059A2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 비율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E63C76-A508-4796-B63D-4AEE32865FF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2169" y="1614531"/>
            <a:ext cx="8123879" cy="44958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3F531-4E4F-437B-81F0-0AA1E0E458C8}"/>
              </a:ext>
            </a:extLst>
          </p:cNvPr>
          <p:cNvSpPr/>
          <p:nvPr/>
        </p:nvSpPr>
        <p:spPr>
          <a:xfrm>
            <a:off x="827584" y="4437112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DDC9E16-FBDD-454C-A4D4-9AD4C22C39EF}"/>
              </a:ext>
            </a:extLst>
          </p:cNvPr>
          <p:cNvSpPr/>
          <p:nvPr/>
        </p:nvSpPr>
        <p:spPr>
          <a:xfrm>
            <a:off x="323528" y="5483352"/>
            <a:ext cx="1368152" cy="612648"/>
          </a:xfrm>
          <a:prstGeom prst="wedgeRoundRectCallout">
            <a:avLst>
              <a:gd name="adj1" fmla="val 2103"/>
              <a:gd name="adj2" fmla="val -156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노이즈가 많아진다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4D1B97-B393-443A-BD36-EE87F65CEDCA}"/>
              </a:ext>
            </a:extLst>
          </p:cNvPr>
          <p:cNvSpPr/>
          <p:nvPr/>
        </p:nvSpPr>
        <p:spPr>
          <a:xfrm>
            <a:off x="6372200" y="3428999"/>
            <a:ext cx="1800200" cy="1814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19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특징 선택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29963C2-89A1-4337-A561-7B693E3C1A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2007" y="1600200"/>
            <a:ext cx="7194935" cy="4495800"/>
          </a:xfrm>
        </p:spPr>
      </p:pic>
    </p:spTree>
    <p:extLst>
      <p:ext uri="{BB962C8B-B14F-4D97-AF65-F5344CB8AC3E}">
        <p14:creationId xmlns:p14="http://schemas.microsoft.com/office/powerpoint/2010/main" val="631045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추가하기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BC992D-69FC-4AD5-B9C3-F39E8C7F44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6338" y="1600200"/>
            <a:ext cx="7266274" cy="4495800"/>
          </a:xfrm>
        </p:spPr>
      </p:pic>
    </p:spTree>
    <p:extLst>
      <p:ext uri="{BB962C8B-B14F-4D97-AF65-F5344CB8AC3E}">
        <p14:creationId xmlns:p14="http://schemas.microsoft.com/office/powerpoint/2010/main" val="2221891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시작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3057B7-3FFD-4D28-AB02-F9465D4676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4065" y="1600200"/>
            <a:ext cx="7070819" cy="4495800"/>
          </a:xfrm>
        </p:spPr>
      </p:pic>
    </p:spTree>
    <p:extLst>
      <p:ext uri="{BB962C8B-B14F-4D97-AF65-F5344CB8AC3E}">
        <p14:creationId xmlns:p14="http://schemas.microsoft.com/office/powerpoint/2010/main" val="1306238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완료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E85626-7DC1-487D-95D7-3AF9989B96F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708" y="1600200"/>
            <a:ext cx="7227533" cy="4495800"/>
          </a:xfrm>
        </p:spPr>
      </p:pic>
    </p:spTree>
    <p:extLst>
      <p:ext uri="{BB962C8B-B14F-4D97-AF65-F5344CB8AC3E}">
        <p14:creationId xmlns:p14="http://schemas.microsoft.com/office/powerpoint/2010/main" val="2562716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없이 분류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D033B2-9117-4F85-B002-63672639622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3657" y="1600200"/>
            <a:ext cx="7191636" cy="4495800"/>
          </a:xfrm>
        </p:spPr>
      </p:pic>
    </p:spTree>
    <p:extLst>
      <p:ext uri="{BB962C8B-B14F-4D97-AF65-F5344CB8AC3E}">
        <p14:creationId xmlns:p14="http://schemas.microsoft.com/office/powerpoint/2010/main" val="23547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CBDF-6232-4C45-8501-71820ACB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계단 함수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FEEF55-137C-4FAC-A7FB-F906DE21ABA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계단 함수는 입력 신호의 총합이 </a:t>
            </a:r>
            <a:r>
              <a:rPr lang="en-US" altLang="ko-KR" dirty="0"/>
              <a:t>0</a:t>
            </a:r>
            <a:r>
              <a:rPr lang="ko-KR" altLang="en-US" dirty="0"/>
              <a:t>을 넘으면 </a:t>
            </a:r>
            <a:r>
              <a:rPr lang="en-US" altLang="ko-KR" dirty="0"/>
              <a:t>1</a:t>
            </a:r>
            <a:r>
              <a:rPr lang="ko-KR" altLang="en-US" dirty="0"/>
              <a:t>을 출력하고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출력하는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7E8AE7-6489-4244-87D2-3839A25A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466975"/>
            <a:ext cx="2276475" cy="962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07B4A7-FCA4-4D64-B63A-C962EE7A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93" y="3717032"/>
            <a:ext cx="3419223" cy="22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3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은닉층을</a:t>
            </a:r>
            <a:r>
              <a:rPr lang="ko-KR" altLang="en-US" dirty="0"/>
              <a:t> 추가한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6EDA3E-015F-4252-8706-66E6194072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05985" y="1600200"/>
            <a:ext cx="7166979" cy="4495800"/>
          </a:xfrm>
        </p:spPr>
      </p:pic>
    </p:spTree>
    <p:extLst>
      <p:ext uri="{BB962C8B-B14F-4D97-AF65-F5344CB8AC3E}">
        <p14:creationId xmlns:p14="http://schemas.microsoft.com/office/powerpoint/2010/main" val="3204281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</a:t>
            </a:r>
            <a:r>
              <a:rPr lang="ko-KR" altLang="en-US" dirty="0"/>
              <a:t> 사이에 </a:t>
            </a:r>
            <a:r>
              <a:rPr lang="ko-KR" altLang="en-US" dirty="0" err="1"/>
              <a:t>은닉층</a:t>
            </a:r>
            <a:r>
              <a:rPr lang="en-US" altLang="ko-KR" dirty="0"/>
              <a:t>(hidden layer)</a:t>
            </a:r>
            <a:r>
              <a:rPr lang="ko-KR" altLang="en-US" dirty="0"/>
              <a:t>을 가지고 있는 신경망을 다층 </a:t>
            </a:r>
            <a:r>
              <a:rPr lang="ko-KR" altLang="en-US" dirty="0" err="1"/>
              <a:t>퍼셉트론</a:t>
            </a:r>
            <a:r>
              <a:rPr lang="en-US" altLang="ko-KR" dirty="0"/>
              <a:t>(multilayer perceptron: MLP)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MLP</a:t>
            </a:r>
            <a:r>
              <a:rPr lang="ko-KR" altLang="en-US" dirty="0"/>
              <a:t>를 학습시키기 위하여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  <a:r>
              <a:rPr lang="en-US" altLang="ko-KR" dirty="0"/>
              <a:t>(back-propagation)</a:t>
            </a:r>
            <a:r>
              <a:rPr lang="ko-KR" altLang="en-US" dirty="0"/>
              <a:t>이 재발견되었다</a:t>
            </a:r>
            <a:r>
              <a:rPr lang="en-US" altLang="ko-KR" dirty="0"/>
              <a:t>. </a:t>
            </a:r>
            <a:r>
              <a:rPr lang="ko-KR" altLang="en-US" dirty="0"/>
              <a:t>이 알고리즘이 지금까지도 신경망 학습 알고리즘의 근간이 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 err="1"/>
              <a:t>역전파</a:t>
            </a:r>
            <a:r>
              <a:rPr lang="ko-KR" altLang="en-US" dirty="0"/>
              <a:t> 알고리즘은 입력이 주어지면 순방향으로 계산하여 출력을 계산한 후에 실제 출력과 우리가 원하는 출력 간의 오차를 계산한다</a:t>
            </a:r>
            <a:r>
              <a:rPr lang="en-US" altLang="ko-KR" dirty="0"/>
              <a:t>. </a:t>
            </a:r>
            <a:r>
              <a:rPr lang="ko-KR" altLang="en-US" dirty="0"/>
              <a:t>이 오차를 역방향으로 전파하면서 오차를 줄이는 방향으로 가중치를 변경한다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18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CBDF-6232-4C45-8501-71820ACB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CFC43-1D67-4ADC-8664-EFB00A686C9D}"/>
              </a:ext>
            </a:extLst>
          </p:cNvPr>
          <p:cNvSpPr/>
          <p:nvPr/>
        </p:nvSpPr>
        <p:spPr>
          <a:xfrm>
            <a:off x="395536" y="3933056"/>
            <a:ext cx="518457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61FB6-E21D-4CD0-AB89-ACCCF1AA3D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년대부터 </a:t>
            </a:r>
            <a:r>
              <a:rPr lang="ko-KR" altLang="en-US" dirty="0" err="1"/>
              <a:t>사용돼온</a:t>
            </a:r>
            <a:r>
              <a:rPr lang="ko-KR" altLang="en-US" dirty="0"/>
              <a:t> 전통적인 활성화 함수이다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시그모이드는</a:t>
            </a:r>
            <a:r>
              <a:rPr lang="ko-KR" altLang="en-US" dirty="0"/>
              <a:t> 다음과 같이 </a:t>
            </a:r>
            <a:r>
              <a:rPr lang="en-US" altLang="ko-KR" dirty="0"/>
              <a:t>S</a:t>
            </a:r>
            <a:r>
              <a:rPr lang="ko-KR" altLang="en-US" dirty="0"/>
              <a:t>자와 같은 형태를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9CA8A-9090-490A-A25F-73F8648C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13856"/>
            <a:ext cx="2028825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D64688-6D1E-48B1-A7C7-D71955C4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580052"/>
            <a:ext cx="4226645" cy="28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EDFB4-3E49-4147-B562-D9A93F75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en-US" altLang="ko-KR" dirty="0" err="1"/>
              <a:t>Rectifed</a:t>
            </a:r>
            <a:r>
              <a:rPr lang="en-US" altLang="ko-KR" dirty="0"/>
              <a:t> Linear Unit function)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20492-7F4F-4193-8334-909BD48CB1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최근에 가장 인기 있는 활성화 함수이다</a:t>
            </a:r>
            <a:r>
              <a:rPr lang="en-US" altLang="ko-KR" dirty="0"/>
              <a:t>.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입력이 </a:t>
            </a:r>
            <a:r>
              <a:rPr lang="en-US" altLang="ko-KR" dirty="0"/>
              <a:t>0</a:t>
            </a:r>
            <a:r>
              <a:rPr lang="ko-KR" altLang="en-US" dirty="0"/>
              <a:t>을 넘으면 그대로 출력하고</a:t>
            </a:r>
            <a:r>
              <a:rPr lang="en-US" altLang="ko-KR" dirty="0"/>
              <a:t>, </a:t>
            </a:r>
            <a:r>
              <a:rPr lang="ko-KR" altLang="en-US" dirty="0"/>
              <a:t>입력이 </a:t>
            </a:r>
            <a:r>
              <a:rPr lang="en-US" altLang="ko-KR" dirty="0"/>
              <a:t>0</a:t>
            </a:r>
            <a:r>
              <a:rPr lang="ko-KR" altLang="en-US" dirty="0"/>
              <a:t>보다 적으면 출력은 </a:t>
            </a:r>
            <a:r>
              <a:rPr lang="en-US" altLang="ko-KR" dirty="0"/>
              <a:t>0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86F824-445D-4E11-9850-98311856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852936"/>
            <a:ext cx="2314575" cy="82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F3A116-A82C-42A3-84D2-2302E87E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916680"/>
            <a:ext cx="3500846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91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3277</TotalTime>
  <Words>2480</Words>
  <Application>Microsoft Office PowerPoint</Application>
  <PresentationFormat>화면 슬라이드 쇼(4:3)</PresentationFormat>
  <Paragraphs>327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72</vt:i4>
      </vt:variant>
    </vt:vector>
  </HeadingPairs>
  <TitlesOfParts>
    <vt:vector size="84" baseType="lpstr">
      <vt:lpstr>굴림</vt:lpstr>
      <vt:lpstr>맑은 고딕</vt:lpstr>
      <vt:lpstr>Arial</vt:lpstr>
      <vt:lpstr>Cambria Math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6장 MLP(다층 퍼셉트론)</vt:lpstr>
      <vt:lpstr>학습 목표</vt:lpstr>
      <vt:lpstr>MLP</vt:lpstr>
      <vt:lpstr>활성화 함수</vt:lpstr>
      <vt:lpstr>일반적으로 많이 사용되는 활성화 함수</vt:lpstr>
      <vt:lpstr>선형 레이어는 많아도 쓸모가 없다. </vt:lpstr>
      <vt:lpstr>계단 함수</vt:lpstr>
      <vt:lpstr>시그모이드 함수</vt:lpstr>
      <vt:lpstr>ReLU 함수(Rectifed Linear Unit function)</vt:lpstr>
      <vt:lpstr>tanh 함수</vt:lpstr>
      <vt:lpstr>Lab: 파이썬으로 활성화 함수 구현하기</vt:lpstr>
      <vt:lpstr>그래프 그리기</vt:lpstr>
      <vt:lpstr>시그모이드 함수</vt:lpstr>
      <vt:lpstr>tanh 함수</vt:lpstr>
      <vt:lpstr>ReLU 함수</vt:lpstr>
      <vt:lpstr>MLP의 순방향 패스</vt:lpstr>
      <vt:lpstr>손으로 계산해보자. </vt:lpstr>
      <vt:lpstr>손으로 계산해보자. </vt:lpstr>
      <vt:lpstr>손으로 계산해보자. </vt:lpstr>
      <vt:lpstr>행렬로 표시해보자. </vt:lpstr>
      <vt:lpstr>행렬로 표시해보자. </vt:lpstr>
      <vt:lpstr>행렬로 표시해보자. </vt:lpstr>
      <vt:lpstr>Lab: MLP 순방향 패스</vt:lpstr>
      <vt:lpstr>Lab: MLP 순방향 패스</vt:lpstr>
      <vt:lpstr>Lab: MLP 순방향 패스</vt:lpstr>
      <vt:lpstr>손실 함수 계산</vt:lpstr>
      <vt:lpstr>가중치==다이얼</vt:lpstr>
      <vt:lpstr>손실 함수</vt:lpstr>
      <vt:lpstr>평균 제곱 오차(MSE)</vt:lpstr>
      <vt:lpstr>예측값과 정답이 많이 차이나는 경우</vt:lpstr>
      <vt:lpstr>경사하강법</vt:lpstr>
      <vt:lpstr>경사하강법</vt:lpstr>
      <vt:lpstr>Lab: 경사하강법의 실습</vt:lpstr>
      <vt:lpstr>경사 하강법 프로그래밍</vt:lpstr>
      <vt:lpstr>실행 결과</vt:lpstr>
      <vt:lpstr>Lab: 2차원 그래디언트 시각화</vt:lpstr>
      <vt:lpstr>Lab: 2차원 그래디언트 시각화</vt:lpstr>
      <vt:lpstr>역전파 학습 알고리즘</vt:lpstr>
      <vt:lpstr>역전파 학습 알고리즘</vt:lpstr>
      <vt:lpstr>역전파 알고리즘의 유도(생략 가능)</vt:lpstr>
      <vt:lpstr>출력층 유닛의 경우</vt:lpstr>
      <vt:lpstr>은닉층 유닛의 경우</vt:lpstr>
      <vt:lpstr>델타</vt:lpstr>
      <vt:lpstr>역전파 알고리즘 정리</vt:lpstr>
      <vt:lpstr>역전파 알고리즘을 손으로 계산해보자. </vt:lpstr>
      <vt:lpstr>역전파 알고리즘을 손으로 계산해보자. </vt:lpstr>
      <vt:lpstr>경사하강법 적용</vt:lpstr>
      <vt:lpstr>은닉층-&gt;출력층의  가중치와 바이어스</vt:lpstr>
      <vt:lpstr>입력층-&gt;은닉층의  가중치와 바이어스</vt:lpstr>
      <vt:lpstr>손실함수 평가</vt:lpstr>
      <vt:lpstr>넘파이를 이용하여 MLP 구현</vt:lpstr>
      <vt:lpstr>넘파이를 이용한 MLP 구현</vt:lpstr>
      <vt:lpstr>순방향 전파 구현</vt:lpstr>
      <vt:lpstr>오차 역전파 구현</vt:lpstr>
      <vt:lpstr>오차 역전파 구현</vt:lpstr>
      <vt:lpstr>구글의 플레이그라운드</vt:lpstr>
      <vt:lpstr>구글의 플레이그라운드</vt:lpstr>
      <vt:lpstr>선형 분리 가능한 입력 데이터</vt:lpstr>
      <vt:lpstr>에포크 </vt:lpstr>
      <vt:lpstr>학습률</vt:lpstr>
      <vt:lpstr>활성화 함수 선택</vt:lpstr>
      <vt:lpstr>문제 유형</vt:lpstr>
      <vt:lpstr>학습 데이터와  테스트 데이터의 비율</vt:lpstr>
      <vt:lpstr>노이즈 비율</vt:lpstr>
      <vt:lpstr>입력 특징 선택</vt:lpstr>
      <vt:lpstr>은닉층 추가하기</vt:lpstr>
      <vt:lpstr>학습 시작</vt:lpstr>
      <vt:lpstr>학습 완료</vt:lpstr>
      <vt:lpstr>은닉층 없이 분류 실습</vt:lpstr>
      <vt:lpstr>은닉층을 추가한 실습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김현태</cp:lastModifiedBy>
  <cp:revision>933</cp:revision>
  <dcterms:created xsi:type="dcterms:W3CDTF">2012-03-12T19:09:15Z</dcterms:created>
  <dcterms:modified xsi:type="dcterms:W3CDTF">2022-04-19T00:50:10Z</dcterms:modified>
</cp:coreProperties>
</file>